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16.svg" ContentType="image/svg+xml"/>
  <Override PartName="/ppt/media/image18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41.svg" ContentType="image/svg+xml"/>
  <Override PartName="/ppt/media/image4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7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7" r:id="rId15"/>
    <p:sldId id="270" r:id="rId16"/>
  </p:sldIdLst>
  <p:sldSz cx="12192000" cy="6858000"/>
  <p:notesSz cx="6858000" cy="9144000"/>
  <p:embeddedFontLst>
    <p:embeddedFont>
      <p:font typeface="Evolventa" panose="020B0502020202020204"/>
      <p:regular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1014" y="6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42.png"/><Relationship Id="rId24" Type="http://schemas.openxmlformats.org/officeDocument/2006/relationships/image" Target="../media/image41.svg"/><Relationship Id="rId23" Type="http://schemas.openxmlformats.org/officeDocument/2006/relationships/image" Target="../media/image40.png"/><Relationship Id="rId22" Type="http://schemas.openxmlformats.org/officeDocument/2006/relationships/image" Target="../media/image39.png"/><Relationship Id="rId21" Type="http://schemas.openxmlformats.org/officeDocument/2006/relationships/image" Target="../media/image38.png"/><Relationship Id="rId20" Type="http://schemas.openxmlformats.org/officeDocument/2006/relationships/image" Target="../media/image37.svg"/><Relationship Id="rId2" Type="http://schemas.openxmlformats.org/officeDocument/2006/relationships/image" Target="../media/image19.png"/><Relationship Id="rId19" Type="http://schemas.openxmlformats.org/officeDocument/2006/relationships/image" Target="../media/image36.png"/><Relationship Id="rId18" Type="http://schemas.openxmlformats.org/officeDocument/2006/relationships/image" Target="../media/image35.svg"/><Relationship Id="rId17" Type="http://schemas.openxmlformats.org/officeDocument/2006/relationships/image" Target="../media/image34.png"/><Relationship Id="rId16" Type="http://schemas.openxmlformats.org/officeDocument/2006/relationships/image" Target="../media/image33.svg"/><Relationship Id="rId15" Type="http://schemas.openxmlformats.org/officeDocument/2006/relationships/image" Target="../media/image32.png"/><Relationship Id="rId14" Type="http://schemas.openxmlformats.org/officeDocument/2006/relationships/image" Target="../media/image31.svg"/><Relationship Id="rId13" Type="http://schemas.openxmlformats.org/officeDocument/2006/relationships/image" Target="../media/image30.png"/><Relationship Id="rId12" Type="http://schemas.openxmlformats.org/officeDocument/2006/relationships/image" Target="../media/image29.svg"/><Relationship Id="rId11" Type="http://schemas.openxmlformats.org/officeDocument/2006/relationships/image" Target="../media/image28.png"/><Relationship Id="rId10" Type="http://schemas.openxmlformats.org/officeDocument/2006/relationships/image" Target="../media/image27.sv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hyperlink" Target="https://xn--d1ahlt.xn--p1ai/energi/index.php/5902/" TargetMode="External"/><Relationship Id="rId4" Type="http://schemas.openxmlformats.org/officeDocument/2006/relationships/hyperlink" Target="http://zeleneet.com/energosberegayushhie-texnologii-v-stroitelstve/1727/" TargetMode="External"/><Relationship Id="rId3" Type="http://schemas.openxmlformats.org/officeDocument/2006/relationships/hyperlink" Target="http://ria-in.ru/tekhnologii/5-novykh-energosberegayushchikh-tekhnologij-v-stroitelstve" TargetMode="External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55" y="635"/>
            <a:ext cx="12145645" cy="6857365"/>
          </a:xfrm>
          <a:custGeom>
            <a:avLst/>
            <a:gdLst/>
            <a:ahLst/>
            <a:cxnLst/>
            <a:rect l="l" t="t" r="r" b="b"/>
            <a:pathLst>
              <a:path w="20437812" h="12671444">
                <a:moveTo>
                  <a:pt x="0" y="0"/>
                </a:moveTo>
                <a:lnTo>
                  <a:pt x="20437812" y="0"/>
                </a:lnTo>
                <a:lnTo>
                  <a:pt x="20437812" y="12671443"/>
                </a:lnTo>
                <a:lnTo>
                  <a:pt x="0" y="126714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grpSp>
        <p:nvGrpSpPr>
          <p:cNvPr id="3" name="Group 3"/>
          <p:cNvGrpSpPr/>
          <p:nvPr/>
        </p:nvGrpSpPr>
        <p:grpSpPr>
          <a:xfrm>
            <a:off x="1003300" y="1929553"/>
            <a:ext cx="5915660" cy="3914140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1"/>
              <a:stretch>
                <a:fillRect l="-25136" r="-2513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29615" y="808990"/>
            <a:ext cx="11395075" cy="1859915"/>
            <a:chOff x="0" y="1616287"/>
            <a:chExt cx="24384000" cy="3720126"/>
          </a:xfrm>
        </p:grpSpPr>
        <p:sp>
          <p:nvSpPr>
            <p:cNvPr id="6" name="TextBox 6"/>
            <p:cNvSpPr txBox="1"/>
            <p:nvPr/>
          </p:nvSpPr>
          <p:spPr>
            <a:xfrm>
              <a:off x="1281853" y="1616287"/>
              <a:ext cx="22088687" cy="2933700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8190"/>
                </a:lnSpc>
              </a:pPr>
              <a:r>
                <a:rPr lang="ru-RU" sz="48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sym typeface="+mn-ea"/>
                </a:rPr>
                <a:t> </a:t>
              </a:r>
              <a:r>
                <a:rPr lang="ru-RU" sz="5865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sym typeface="+mn-ea"/>
                </a:rPr>
                <a:t>СПОСОБЫ ЭнергосбережениЯ</a:t>
              </a:r>
              <a:endPara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algn="ctr">
                <a:lnSpc>
                  <a:spcPts val="8190"/>
                </a:lnSpc>
              </a:pPr>
              <a:r>
                <a:rPr lang="en-US" sz="4335">
                  <a:solidFill>
                    <a:srgbClr val="404040"/>
                  </a:solidFill>
                  <a:latin typeface="+mj-lt"/>
                  <a:ea typeface="Evolventa" panose="020B0502020202020204"/>
                  <a:cs typeface="+mj-lt"/>
                  <a:sym typeface="Evolventa" panose="020B0502020202020204"/>
                </a:rPr>
                <a:t> </a:t>
              </a:r>
              <a:endParaRPr lang="en-US" sz="4335">
                <a:solidFill>
                  <a:srgbClr val="404040"/>
                </a:solidFill>
                <a:latin typeface="+mj-lt"/>
                <a:ea typeface="Evolventa" panose="020B0502020202020204"/>
                <a:cs typeface="+mj-lt"/>
                <a:sym typeface="Evolventa" panose="020B0502020202020204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044823"/>
              <a:ext cx="24384000" cy="1291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87870" y="4535170"/>
            <a:ext cx="4812030" cy="276479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altLang="en-US" sz="2470">
                <a:solidFill>
                  <a:srgbClr val="40404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  Автор: </a:t>
            </a:r>
            <a:r>
              <a:rPr lang="ru-RU" altLang="en-US" sz="2400">
                <a:solidFill>
                  <a:srgbClr val="40404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у</a:t>
            </a:r>
            <a:r>
              <a:rPr lang="en-US" sz="2400">
                <a:solidFill>
                  <a:srgbClr val="40404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ченица 10В класса </a:t>
            </a:r>
            <a:endParaRPr lang="en-US" sz="2400">
              <a:solidFill>
                <a:srgbClr val="40404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40404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Волок Яна Сергеевна</a:t>
            </a:r>
            <a:endParaRPr lang="en-US" sz="2400">
              <a:solidFill>
                <a:srgbClr val="40404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2470">
                <a:solidFill>
                  <a:srgbClr val="40404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Консультант:</a:t>
            </a:r>
            <a:r>
              <a:rPr lang="ru-RU" altLang="en-US" sz="2400">
                <a:solidFill>
                  <a:srgbClr val="40404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учитель физики Степанова Елена Ивановна</a:t>
            </a:r>
            <a:endParaRPr lang="ru-RU" altLang="en-US" sz="2400">
              <a:solidFill>
                <a:srgbClr val="40404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2743200" y="279400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1200" dirty="0" smtClean="0">
                <a:sym typeface="+mn-ea"/>
              </a:rPr>
              <a:t>МОУ «Тираспольская средняя школа №9 им.С.А.Крупко»</a:t>
            </a:r>
            <a:endParaRPr lang="ru-RU" altLang="en-US" sz="1200" dirty="0" smtClean="0"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8631" t="-8631" r="-12108" b="-121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88711" y="0"/>
            <a:ext cx="8503289" cy="6664453"/>
          </a:xfrm>
          <a:custGeom>
            <a:avLst/>
            <a:gdLst/>
            <a:ahLst/>
            <a:cxnLst/>
            <a:rect l="l" t="t" r="r" b="b"/>
            <a:pathLst>
              <a:path w="12754934" h="9996680">
                <a:moveTo>
                  <a:pt x="0" y="0"/>
                </a:moveTo>
                <a:lnTo>
                  <a:pt x="12754934" y="0"/>
                </a:lnTo>
                <a:lnTo>
                  <a:pt x="12754934" y="9996680"/>
                </a:lnTo>
                <a:lnTo>
                  <a:pt x="0" y="9996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57092" y="0"/>
            <a:ext cx="2594974" cy="1433160"/>
          </a:xfrm>
          <a:custGeom>
            <a:avLst/>
            <a:gdLst/>
            <a:ahLst/>
            <a:cxnLst/>
            <a:rect l="l" t="t" r="r" b="b"/>
            <a:pathLst>
              <a:path w="3892461" h="2149740">
                <a:moveTo>
                  <a:pt x="0" y="0"/>
                </a:moveTo>
                <a:lnTo>
                  <a:pt x="3892461" y="0"/>
                </a:lnTo>
                <a:lnTo>
                  <a:pt x="3892461" y="2149740"/>
                </a:lnTo>
                <a:lnTo>
                  <a:pt x="0" y="21497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44" b="-894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96106" y="3455582"/>
            <a:ext cx="2955960" cy="1543419"/>
          </a:xfrm>
          <a:custGeom>
            <a:avLst/>
            <a:gdLst/>
            <a:ahLst/>
            <a:cxnLst/>
            <a:rect l="l" t="t" r="r" b="b"/>
            <a:pathLst>
              <a:path w="4433940" h="2315128">
                <a:moveTo>
                  <a:pt x="0" y="0"/>
                </a:moveTo>
                <a:lnTo>
                  <a:pt x="4433940" y="0"/>
                </a:lnTo>
                <a:lnTo>
                  <a:pt x="4433940" y="2315128"/>
                </a:lnTo>
                <a:lnTo>
                  <a:pt x="0" y="2315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727" b="-2172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800" y="76200"/>
            <a:ext cx="6200140" cy="4806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5670"/>
              </a:lnSpc>
              <a:spcBef>
                <a:spcPct val="0"/>
              </a:spcBef>
            </a:pPr>
            <a:r>
              <a:rPr lang="en-US" sz="30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Экономия газа:</a:t>
            </a:r>
            <a:endParaRPr lang="en-US" sz="3000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431165" y="838200"/>
            <a:ext cx="9788525" cy="718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 algn="ctr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Пламя горелки не должно выходить за пределы дна</a:t>
            </a:r>
            <a:r>
              <a:rPr lang="ru-RU" alt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</a:t>
            </a: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кастрюли, сковороды, чайника;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8610" y="1389380"/>
            <a:ext cx="11527155" cy="565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 algn="ctr">
              <a:lnSpc>
                <a:spcPts val="441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Деформированное дно посуды приводит к перерасходу газа до 50%;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0" y="2032635"/>
            <a:ext cx="11951335" cy="718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 algn="ctr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Дверца духовки должна плотно прилегать к корпусу плиты и не выпускать раскаленный воздух;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2884170"/>
            <a:ext cx="12214860" cy="718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 algn="ctr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В некоторых случаях, экономия горячей воды также дает снижению потребления газа.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4800" y="3352547"/>
            <a:ext cx="6380839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  <a:spcBef>
                <a:spcPct val="0"/>
              </a:spcBef>
            </a:pPr>
            <a:r>
              <a:rPr lang="en-US" sz="30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Экономия воды</a:t>
            </a:r>
            <a:r>
              <a:rPr lang="en-US" sz="3000" u="sng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:</a:t>
            </a:r>
            <a:endParaRPr lang="en-US" sz="3000" u="sng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4138391"/>
            <a:ext cx="6306616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ctr">
              <a:lnSpc>
                <a:spcPts val="441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Установите счетчики расхода воды;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4681316"/>
            <a:ext cx="8891647" cy="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ctr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Не включайте воду полной струей. В большинстве случаев вполне достаточно небольшой струи;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0" y="5290281"/>
            <a:ext cx="11952066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ctr">
              <a:lnSpc>
                <a:spcPts val="441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На принятие душа уходит в 10 раз меньше воды, чем на принятие ванны;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76200" y="5955665"/>
            <a:ext cx="11686878" cy="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ctr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Установите посудомоечную машину и запускайте её чаще всего в режиме, который экономит воду и энергию</a:t>
            </a:r>
            <a:r>
              <a:rPr lang="ru-RU" alt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.</a:t>
            </a:r>
            <a:endParaRPr lang="ru-RU" alt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0"/>
            <a:ext cx="12172950" cy="654177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indent="457200" algn="ctr">
              <a:lnSpc>
                <a:spcPts val="4410"/>
              </a:lnSpc>
              <a:spcBef>
                <a:spcPct val="0"/>
              </a:spcBef>
            </a:pPr>
            <a:r>
              <a:rPr lang="ru-RU" altLang="en-US" sz="3600" u="sng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Энергосберегающие лайфхаки:</a:t>
            </a:r>
            <a:endParaRPr lang="en-US" sz="3600" u="sng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4410"/>
              </a:lnSpc>
              <a:spcBef>
                <a:spcPct val="0"/>
              </a:spcBef>
            </a:pPr>
            <a:r>
              <a:rPr lang="en-US" sz="28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Глажка белья</a:t>
            </a:r>
            <a:endParaRPr lang="en-US" sz="2335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indent="457200" algn="ctr">
              <a:lnSpc>
                <a:spcPct val="100000"/>
              </a:lnSpc>
              <a:spcBef>
                <a:spcPct val="0"/>
              </a:spcBef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Не стоит пересушивать бельё, так как при его глажке потребуется более горячий утюг и больше времени, чтобы достичь желаемого результата. Ещё одной хитростью является применение алюминиевой фольги, которая ложится под ткань гладильной доски. Она не позволяет тепловой энергии рассеиваться.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4410"/>
              </a:lnSpc>
              <a:spcBef>
                <a:spcPct val="0"/>
              </a:spcBef>
            </a:pPr>
            <a:endParaRPr lang="en-US" sz="2335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4410"/>
              </a:lnSpc>
              <a:spcBef>
                <a:spcPct val="0"/>
              </a:spcBef>
            </a:pPr>
            <a:endParaRPr lang="en-US" sz="2335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4410"/>
              </a:lnSpc>
              <a:spcBef>
                <a:spcPct val="0"/>
              </a:spcBef>
            </a:pPr>
            <a:endParaRPr lang="en-US" sz="2335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4410"/>
              </a:lnSpc>
              <a:spcBef>
                <a:spcPct val="0"/>
              </a:spcBef>
            </a:pPr>
            <a:r>
              <a:rPr lang="en-US" sz="28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Энергосбережение в быту при уборке квартиры</a:t>
            </a:r>
            <a:endParaRPr lang="en-US" sz="2335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indent="457200" algn="ctr">
              <a:lnSpc>
                <a:spcPct val="100000"/>
              </a:lnSpc>
              <a:spcBef>
                <a:spcPct val="0"/>
              </a:spcBef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При пользовании пылесосом чаще выбрасывайте мусор из контейнера, чистите и промывайте фильтр. Обусловлено это тем, что дополнительное сопротивление воздуха приводит к перегреванию двигателя пылесоса. Из-за этого возрастает и потребление электроэнергии. К примеру, если контейнер будет заполнен на 30%, то электропотребление увеличивается в 1,5-2 раза.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2667" y="2667277"/>
            <a:ext cx="2047631" cy="1805638"/>
          </a:xfrm>
          <a:custGeom>
            <a:avLst/>
            <a:gdLst/>
            <a:ahLst/>
            <a:cxnLst/>
            <a:rect l="l" t="t" r="r" b="b"/>
            <a:pathLst>
              <a:path w="3071446" h="2708457">
                <a:moveTo>
                  <a:pt x="0" y="0"/>
                </a:moveTo>
                <a:lnTo>
                  <a:pt x="3071447" y="0"/>
                </a:lnTo>
                <a:lnTo>
                  <a:pt x="3071447" y="2708457"/>
                </a:lnTo>
                <a:lnTo>
                  <a:pt x="0" y="27084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48778" y="2667277"/>
            <a:ext cx="2490129" cy="1598210"/>
          </a:xfrm>
          <a:custGeom>
            <a:avLst/>
            <a:gdLst/>
            <a:ahLst/>
            <a:cxnLst/>
            <a:rect l="l" t="t" r="r" b="b"/>
            <a:pathLst>
              <a:path w="3735194" h="2397315">
                <a:moveTo>
                  <a:pt x="0" y="0"/>
                </a:moveTo>
                <a:lnTo>
                  <a:pt x="3735194" y="0"/>
                </a:lnTo>
                <a:lnTo>
                  <a:pt x="3735194" y="2397315"/>
                </a:lnTo>
                <a:lnTo>
                  <a:pt x="0" y="239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7409" y="3725561"/>
            <a:ext cx="2387768" cy="1871413"/>
          </a:xfrm>
          <a:custGeom>
            <a:avLst/>
            <a:gdLst/>
            <a:ahLst/>
            <a:cxnLst/>
            <a:rect l="l" t="t" r="r" b="b"/>
            <a:pathLst>
              <a:path w="3581652" h="2807120">
                <a:moveTo>
                  <a:pt x="0" y="0"/>
                </a:moveTo>
                <a:lnTo>
                  <a:pt x="3581652" y="0"/>
                </a:lnTo>
                <a:lnTo>
                  <a:pt x="3581652" y="2807120"/>
                </a:lnTo>
                <a:lnTo>
                  <a:pt x="0" y="28071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05645" y="3869909"/>
            <a:ext cx="2301565" cy="1700281"/>
          </a:xfrm>
          <a:custGeom>
            <a:avLst/>
            <a:gdLst/>
            <a:ahLst/>
            <a:cxnLst/>
            <a:rect l="l" t="t" r="r" b="b"/>
            <a:pathLst>
              <a:path w="3452347" h="2550422">
                <a:moveTo>
                  <a:pt x="0" y="0"/>
                </a:moveTo>
                <a:lnTo>
                  <a:pt x="3452347" y="0"/>
                </a:lnTo>
                <a:lnTo>
                  <a:pt x="3452347" y="2550421"/>
                </a:lnTo>
                <a:lnTo>
                  <a:pt x="0" y="2550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45251" y="1568971"/>
            <a:ext cx="1957175" cy="1878889"/>
          </a:xfrm>
          <a:custGeom>
            <a:avLst/>
            <a:gdLst/>
            <a:ahLst/>
            <a:cxnLst/>
            <a:rect l="l" t="t" r="r" b="b"/>
            <a:pathLst>
              <a:path w="2935763" h="2818333">
                <a:moveTo>
                  <a:pt x="0" y="0"/>
                </a:moveTo>
                <a:lnTo>
                  <a:pt x="2935763" y="0"/>
                </a:lnTo>
                <a:lnTo>
                  <a:pt x="2935763" y="2818333"/>
                </a:lnTo>
                <a:lnTo>
                  <a:pt x="0" y="2818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32297" y="1462163"/>
            <a:ext cx="2165305" cy="1937947"/>
          </a:xfrm>
          <a:custGeom>
            <a:avLst/>
            <a:gdLst/>
            <a:ahLst/>
            <a:cxnLst/>
            <a:rect l="l" t="t" r="r" b="b"/>
            <a:pathLst>
              <a:path w="3247957" h="2906921">
                <a:moveTo>
                  <a:pt x="0" y="0"/>
                </a:moveTo>
                <a:lnTo>
                  <a:pt x="3247957" y="0"/>
                </a:lnTo>
                <a:lnTo>
                  <a:pt x="3247957" y="2906922"/>
                </a:lnTo>
                <a:lnTo>
                  <a:pt x="0" y="2906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92027" y="3864941"/>
            <a:ext cx="2477297" cy="1535924"/>
          </a:xfrm>
          <a:custGeom>
            <a:avLst/>
            <a:gdLst/>
            <a:ahLst/>
            <a:cxnLst/>
            <a:rect l="l" t="t" r="r" b="b"/>
            <a:pathLst>
              <a:path w="3715945" h="2303886">
                <a:moveTo>
                  <a:pt x="0" y="0"/>
                </a:moveTo>
                <a:lnTo>
                  <a:pt x="3715944" y="0"/>
                </a:lnTo>
                <a:lnTo>
                  <a:pt x="3715944" y="2303885"/>
                </a:lnTo>
                <a:lnTo>
                  <a:pt x="0" y="23038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61423">
            <a:off x="7076564" y="1697455"/>
            <a:ext cx="2083085" cy="2027368"/>
          </a:xfrm>
          <a:custGeom>
            <a:avLst/>
            <a:gdLst/>
            <a:ahLst/>
            <a:cxnLst/>
            <a:rect l="l" t="t" r="r" b="b"/>
            <a:pathLst>
              <a:path w="3124627" h="3041052">
                <a:moveTo>
                  <a:pt x="0" y="0"/>
                </a:moveTo>
                <a:lnTo>
                  <a:pt x="3124626" y="0"/>
                </a:lnTo>
                <a:lnTo>
                  <a:pt x="3124626" y="3041052"/>
                </a:lnTo>
                <a:lnTo>
                  <a:pt x="0" y="3041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38" b="-143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33785" y="1230651"/>
            <a:ext cx="2165305" cy="1937947"/>
          </a:xfrm>
          <a:custGeom>
            <a:avLst/>
            <a:gdLst/>
            <a:ahLst/>
            <a:cxnLst/>
            <a:rect l="l" t="t" r="r" b="b"/>
            <a:pathLst>
              <a:path w="3247957" h="2906921">
                <a:moveTo>
                  <a:pt x="0" y="0"/>
                </a:moveTo>
                <a:lnTo>
                  <a:pt x="3247957" y="0"/>
                </a:lnTo>
                <a:lnTo>
                  <a:pt x="3247957" y="2906922"/>
                </a:lnTo>
                <a:lnTo>
                  <a:pt x="0" y="2906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86456" y="3908818"/>
            <a:ext cx="2994491" cy="1856584"/>
          </a:xfrm>
          <a:custGeom>
            <a:avLst/>
            <a:gdLst/>
            <a:ahLst/>
            <a:cxnLst/>
            <a:rect l="l" t="t" r="r" b="b"/>
            <a:pathLst>
              <a:path w="4491736" h="2784876">
                <a:moveTo>
                  <a:pt x="0" y="0"/>
                </a:moveTo>
                <a:lnTo>
                  <a:pt x="4491736" y="0"/>
                </a:lnTo>
                <a:lnTo>
                  <a:pt x="4491736" y="2784876"/>
                </a:lnTo>
                <a:lnTo>
                  <a:pt x="0" y="2784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1575499"/>
            <a:ext cx="2183446" cy="1711276"/>
          </a:xfrm>
          <a:custGeom>
            <a:avLst/>
            <a:gdLst/>
            <a:ahLst/>
            <a:cxnLst/>
            <a:rect l="l" t="t" r="r" b="b"/>
            <a:pathLst>
              <a:path w="3275169" h="2566914">
                <a:moveTo>
                  <a:pt x="0" y="0"/>
                </a:moveTo>
                <a:lnTo>
                  <a:pt x="3275169" y="0"/>
                </a:lnTo>
                <a:lnTo>
                  <a:pt x="3275169" y="2566914"/>
                </a:lnTo>
                <a:lnTo>
                  <a:pt x="0" y="25669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45287" y="3616217"/>
            <a:ext cx="2301565" cy="1700281"/>
          </a:xfrm>
          <a:custGeom>
            <a:avLst/>
            <a:gdLst/>
            <a:ahLst/>
            <a:cxnLst/>
            <a:rect l="l" t="t" r="r" b="b"/>
            <a:pathLst>
              <a:path w="3452347" h="2550422">
                <a:moveTo>
                  <a:pt x="0" y="0"/>
                </a:moveTo>
                <a:lnTo>
                  <a:pt x="3452348" y="0"/>
                </a:lnTo>
                <a:lnTo>
                  <a:pt x="3452348" y="2550421"/>
                </a:lnTo>
                <a:lnTo>
                  <a:pt x="0" y="2550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63307">
            <a:off x="379049" y="1954522"/>
            <a:ext cx="1035277" cy="1107787"/>
          </a:xfrm>
          <a:custGeom>
            <a:avLst/>
            <a:gdLst/>
            <a:ahLst/>
            <a:cxnLst/>
            <a:rect l="l" t="t" r="r" b="b"/>
            <a:pathLst>
              <a:path w="1552915" h="1661680">
                <a:moveTo>
                  <a:pt x="0" y="0"/>
                </a:moveTo>
                <a:lnTo>
                  <a:pt x="1552916" y="0"/>
                </a:lnTo>
                <a:lnTo>
                  <a:pt x="1552916" y="1661680"/>
                </a:lnTo>
                <a:lnTo>
                  <a:pt x="0" y="16616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104704" y="1822615"/>
            <a:ext cx="925207" cy="1371600"/>
          </a:xfrm>
          <a:custGeom>
            <a:avLst/>
            <a:gdLst/>
            <a:ahLst/>
            <a:cxnLst/>
            <a:rect l="l" t="t" r="r" b="b"/>
            <a:pathLst>
              <a:path w="1387810" h="2057400">
                <a:moveTo>
                  <a:pt x="0" y="0"/>
                </a:moveTo>
                <a:lnTo>
                  <a:pt x="1387810" y="0"/>
                </a:lnTo>
                <a:lnTo>
                  <a:pt x="138781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95177" y="1874504"/>
            <a:ext cx="1133931" cy="1252334"/>
          </a:xfrm>
          <a:custGeom>
            <a:avLst/>
            <a:gdLst/>
            <a:ahLst/>
            <a:cxnLst/>
            <a:rect l="l" t="t" r="r" b="b"/>
            <a:pathLst>
              <a:path w="1700897" h="1878501">
                <a:moveTo>
                  <a:pt x="0" y="0"/>
                </a:moveTo>
                <a:lnTo>
                  <a:pt x="1700897" y="0"/>
                </a:lnTo>
                <a:lnTo>
                  <a:pt x="1700897" y="1878501"/>
                </a:lnTo>
                <a:lnTo>
                  <a:pt x="0" y="18785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297727" y="1897463"/>
            <a:ext cx="1229375" cy="1229375"/>
          </a:xfrm>
          <a:custGeom>
            <a:avLst/>
            <a:gdLst/>
            <a:ahLst/>
            <a:cxnLst/>
            <a:rect l="l" t="t" r="r" b="b"/>
            <a:pathLst>
              <a:path w="1844062" h="1844062">
                <a:moveTo>
                  <a:pt x="0" y="0"/>
                </a:moveTo>
                <a:lnTo>
                  <a:pt x="1844062" y="0"/>
                </a:lnTo>
                <a:lnTo>
                  <a:pt x="1844062" y="1844062"/>
                </a:lnTo>
                <a:lnTo>
                  <a:pt x="0" y="1844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55122" y="2245074"/>
            <a:ext cx="1059293" cy="756913"/>
          </a:xfrm>
          <a:custGeom>
            <a:avLst/>
            <a:gdLst/>
            <a:ahLst/>
            <a:cxnLst/>
            <a:rect l="l" t="t" r="r" b="b"/>
            <a:pathLst>
              <a:path w="1588939" h="1135369">
                <a:moveTo>
                  <a:pt x="0" y="0"/>
                </a:moveTo>
                <a:lnTo>
                  <a:pt x="1588939" y="0"/>
                </a:lnTo>
                <a:lnTo>
                  <a:pt x="1588939" y="1135369"/>
                </a:lnTo>
                <a:lnTo>
                  <a:pt x="0" y="11353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4187" y="4187667"/>
            <a:ext cx="900874" cy="1339137"/>
          </a:xfrm>
          <a:custGeom>
            <a:avLst/>
            <a:gdLst/>
            <a:ahLst/>
            <a:cxnLst/>
            <a:rect l="l" t="t" r="r" b="b"/>
            <a:pathLst>
              <a:path w="1351311" h="2008705">
                <a:moveTo>
                  <a:pt x="0" y="0"/>
                </a:moveTo>
                <a:lnTo>
                  <a:pt x="1351311" y="0"/>
                </a:lnTo>
                <a:lnTo>
                  <a:pt x="1351311" y="2008706"/>
                </a:lnTo>
                <a:lnTo>
                  <a:pt x="0" y="20087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95935" y="4307246"/>
            <a:ext cx="1088120" cy="965459"/>
          </a:xfrm>
          <a:custGeom>
            <a:avLst/>
            <a:gdLst/>
            <a:ahLst/>
            <a:cxnLst/>
            <a:rect l="l" t="t" r="r" b="b"/>
            <a:pathLst>
              <a:path w="1632180" h="1448189">
                <a:moveTo>
                  <a:pt x="0" y="0"/>
                </a:moveTo>
                <a:lnTo>
                  <a:pt x="1632180" y="0"/>
                </a:lnTo>
                <a:lnTo>
                  <a:pt x="1632180" y="1448189"/>
                </a:lnTo>
                <a:lnTo>
                  <a:pt x="0" y="14481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014651" y="4167393"/>
            <a:ext cx="1105312" cy="1105312"/>
          </a:xfrm>
          <a:custGeom>
            <a:avLst/>
            <a:gdLst/>
            <a:ahLst/>
            <a:cxnLst/>
            <a:rect l="l" t="t" r="r" b="b"/>
            <a:pathLst>
              <a:path w="1657968" h="1657968">
                <a:moveTo>
                  <a:pt x="0" y="0"/>
                </a:moveTo>
                <a:lnTo>
                  <a:pt x="1657968" y="0"/>
                </a:lnTo>
                <a:lnTo>
                  <a:pt x="1657968" y="1657969"/>
                </a:lnTo>
                <a:lnTo>
                  <a:pt x="0" y="165796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891474" y="4232869"/>
            <a:ext cx="1007983" cy="918525"/>
          </a:xfrm>
          <a:custGeom>
            <a:avLst/>
            <a:gdLst/>
            <a:ahLst/>
            <a:cxnLst/>
            <a:rect l="l" t="t" r="r" b="b"/>
            <a:pathLst>
              <a:path w="1511974" h="1377787">
                <a:moveTo>
                  <a:pt x="0" y="0"/>
                </a:moveTo>
                <a:lnTo>
                  <a:pt x="1511975" y="0"/>
                </a:lnTo>
                <a:lnTo>
                  <a:pt x="1511975" y="1377786"/>
                </a:lnTo>
                <a:lnTo>
                  <a:pt x="0" y="137778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55122" y="3853307"/>
            <a:ext cx="1790990" cy="1390460"/>
          </a:xfrm>
          <a:custGeom>
            <a:avLst/>
            <a:gdLst/>
            <a:ahLst/>
            <a:cxnLst/>
            <a:rect l="l" t="t" r="r" b="b"/>
            <a:pathLst>
              <a:path w="2686485" h="2085690">
                <a:moveTo>
                  <a:pt x="0" y="0"/>
                </a:moveTo>
                <a:lnTo>
                  <a:pt x="2686486" y="0"/>
                </a:lnTo>
                <a:lnTo>
                  <a:pt x="2686486" y="2085689"/>
                </a:lnTo>
                <a:lnTo>
                  <a:pt x="0" y="208568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966097" y="4307567"/>
            <a:ext cx="1552314" cy="913925"/>
          </a:xfrm>
          <a:custGeom>
            <a:avLst/>
            <a:gdLst/>
            <a:ahLst/>
            <a:cxnLst/>
            <a:rect l="l" t="t" r="r" b="b"/>
            <a:pathLst>
              <a:path w="2328471" h="1370887">
                <a:moveTo>
                  <a:pt x="0" y="0"/>
                </a:moveTo>
                <a:lnTo>
                  <a:pt x="2328470" y="0"/>
                </a:lnTo>
                <a:lnTo>
                  <a:pt x="2328470" y="1370887"/>
                </a:lnTo>
                <a:lnTo>
                  <a:pt x="0" y="137088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-130473" y="3063338"/>
            <a:ext cx="2423070" cy="76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З</a:t>
            </a:r>
            <a:r>
              <a:rPr 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амените обычные лампы на энергосберегающие  </a:t>
            </a: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200" y="5882640"/>
            <a:ext cx="1913890" cy="14662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</a:t>
            </a:r>
            <a:r>
              <a:rPr 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ротирайте лампочки и люстры от пыли</a:t>
            </a: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531189" y="3168542"/>
            <a:ext cx="2072235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Г</a:t>
            </a:r>
            <a:r>
              <a:rPr 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асите свет, выходя из комнаты</a:t>
            </a: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551430" y="5437505"/>
            <a:ext cx="1942465" cy="14884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И</a:t>
            </a:r>
            <a:r>
              <a:rPr 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спользуйте двухтарифные счётчики электроэнергии</a:t>
            </a: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493979" y="3127391"/>
            <a:ext cx="2625947" cy="76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О</a:t>
            </a:r>
            <a:r>
              <a:rPr 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чищайте электрический чайник от накипи</a:t>
            </a: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095177" y="5470525"/>
            <a:ext cx="2413619" cy="76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Замените старые окна и заделайте все щели </a:t>
            </a: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109460" y="3173730"/>
            <a:ext cx="2134235" cy="7359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140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</a:t>
            </a:r>
            <a:r>
              <a:rPr lang="en-US" sz="140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оклейте светлые обои или покрасьте стены и потолок светлой краской </a:t>
            </a:r>
            <a:endParaRPr lang="en-US" sz="140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552690" y="5491480"/>
            <a:ext cx="2391410" cy="20853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alt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</a:t>
            </a:r>
            <a:r>
              <a:rPr 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риобретайте бытовую технику с энергопотреблением класса “А” и выше  </a:t>
            </a: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4410"/>
              </a:lnSpc>
              <a:spcBef>
                <a:spcPct val="0"/>
              </a:spcBef>
            </a:pP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538335" y="3054985"/>
            <a:ext cx="2374265" cy="6781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Н</a:t>
            </a:r>
            <a:r>
              <a:rPr 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е ставьте холодильник рядом с источником тепла</a:t>
            </a: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868535" y="5295265"/>
            <a:ext cx="2178050" cy="16573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</a:t>
            </a:r>
            <a:r>
              <a:rPr lang="en-US" sz="166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рименяйте “умные” технологии и возобновляемые источники энергии</a:t>
            </a:r>
            <a:endParaRPr lang="en-US" sz="16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34" name="Текстовое поле 33"/>
          <p:cNvSpPr txBox="1"/>
          <p:nvPr/>
        </p:nvSpPr>
        <p:spPr>
          <a:xfrm>
            <a:off x="457200" y="152400"/>
            <a:ext cx="11408410" cy="656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algn="l">
              <a:lnSpc>
                <a:spcPts val="4410"/>
              </a:lnSpc>
              <a:spcBef>
                <a:spcPct val="0"/>
              </a:spcBef>
            </a:pPr>
            <a:r>
              <a:rPr lang="ru-RU" altLang="en-US" sz="3600" u="sng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Энергосберегающие лайфхаки:</a:t>
            </a:r>
            <a:endParaRPr lang="ru-RU" altLang="en-US" sz="3600" u="sng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15362" name="Picture 2" descr="C:\Users\Администратор\Desktop\Презентация\Энергосберегай.pn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89355" y="-17145"/>
            <a:ext cx="9843770" cy="4497705"/>
          </a:xfrm>
          <a:prstGeom prst="rect">
            <a:avLst/>
          </a:prstGeom>
          <a:noFill/>
        </p:spPr>
      </p:pic>
      <p:sp>
        <p:nvSpPr>
          <p:cNvPr id="23" name="TextBox 23"/>
          <p:cNvSpPr txBox="1"/>
          <p:nvPr/>
        </p:nvSpPr>
        <p:spPr>
          <a:xfrm>
            <a:off x="0" y="4644390"/>
            <a:ext cx="12192000" cy="189547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altLang="en-US" sz="433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вывод:</a:t>
            </a:r>
            <a:r>
              <a:rPr lang="en-US" sz="24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энергосбережение является важным и доступным шагом для каждого, кто стремится уменьшить свои затраты и внести вклад в защиту окружающей среды</a:t>
            </a:r>
            <a:r>
              <a:rPr lang="en-US" sz="2400">
                <a:solidFill>
                  <a:srgbClr val="000000"/>
                </a:solidFill>
                <a:latin typeface="+mj-lt"/>
                <a:ea typeface="Evolventa" panose="020B0502020202020204"/>
                <a:cs typeface="+mj-lt"/>
                <a:sym typeface="Evolventa" panose="020B0502020202020204"/>
              </a:rPr>
              <a:t>.</a:t>
            </a:r>
            <a:r>
              <a:rPr lang="en-US" sz="4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</a:t>
            </a:r>
            <a:r>
              <a:rPr lang="en-US" sz="4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</a:t>
            </a:r>
            <a:endParaRPr lang="en-US" sz="4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95997" y="5112980"/>
            <a:ext cx="3096003" cy="1745020"/>
          </a:xfrm>
          <a:custGeom>
            <a:avLst/>
            <a:gdLst/>
            <a:ahLst/>
            <a:cxnLst/>
            <a:rect l="l" t="t" r="r" b="b"/>
            <a:pathLst>
              <a:path w="4644005" h="2617530">
                <a:moveTo>
                  <a:pt x="0" y="0"/>
                </a:moveTo>
                <a:lnTo>
                  <a:pt x="4644005" y="0"/>
                </a:lnTo>
                <a:lnTo>
                  <a:pt x="4644005" y="2617530"/>
                </a:lnTo>
                <a:lnTo>
                  <a:pt x="0" y="261753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5790" y="26035"/>
            <a:ext cx="8867775" cy="727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 indent="-485775" algn="ctr">
              <a:lnSpc>
                <a:spcPts val="5670"/>
              </a:lnSpc>
              <a:buFont typeface="Arial" panose="020B0604020202020204"/>
              <a:buChar char="•"/>
            </a:pPr>
            <a:r>
              <a:rPr lang="en-US" sz="3000" u="sng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Список использованной литературы</a:t>
            </a:r>
            <a:endParaRPr lang="en-US" sz="3000" u="sng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5580" y="781685"/>
            <a:ext cx="10057765" cy="59416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6440"/>
              </a:lnSpc>
            </a:pPr>
            <a:r>
              <a:rPr lang="ru-RU" sz="30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 новых энергосберегающих технологий в строительстве: интернет ресурс </a:t>
            </a:r>
            <a:r>
              <a:rPr lang="en-US" sz="30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  <a:hlinkClick r:id="rId3"/>
              </a:rPr>
              <a:t>http://ria-in.ru/tekhnologii/5-novykh-energosberegayushchikh-tekhnologij-v-stroitelstve</a:t>
            </a:r>
            <a:endParaRPr lang="ru-RU" sz="30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6440"/>
              </a:lnSpc>
            </a:pPr>
            <a:r>
              <a:rPr lang="ru-RU" sz="30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Энергосберегающие технологии в строительстве: интернет ресурс </a:t>
            </a:r>
            <a:r>
              <a:rPr lang="en-US" sz="30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  <a:hlinkClick r:id="rId4"/>
              </a:rPr>
              <a:t>http://zeleneet.com/energosberegayushhie-texnologii-v-stroitelstve/1727/</a:t>
            </a:r>
            <a:endParaRPr lang="ru-RU" sz="30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6440"/>
              </a:lnSpc>
            </a:pPr>
            <a:endParaRPr lang="ru-RU" sz="30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6440"/>
              </a:lnSpc>
            </a:pPr>
            <a:endParaRPr lang="en-US" sz="306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  <a:hlinkClick r:id="rId5" tooltip="https://xn--d1ahlt.xn--p1ai/energi/index.php/5902/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791210" y="2354580"/>
            <a:ext cx="10819765" cy="34905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1" indent="-377825" algn="just">
              <a:lnSpc>
                <a:spcPct val="100000"/>
              </a:lnSpc>
              <a:buFont typeface="Arial" panose="020B0604020202020204"/>
              <a:buChar char="•"/>
            </a:pPr>
            <a:r>
              <a:rPr lang="ru-RU" sz="2335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sym typeface="+mn-ea"/>
              </a:rPr>
              <a:t>Цель ПРОЕКТА: </a:t>
            </a:r>
            <a:r>
              <a:rPr lang="ru-RU" sz="2000" cap="all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познакомить окружающих с энергосберегающими технологиями.</a:t>
            </a:r>
            <a:endParaRPr lang="ru-RU" sz="2335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sym typeface="+mn-ea"/>
            </a:endParaRPr>
          </a:p>
          <a:p>
            <a:pPr marL="0" lvl="1" indent="-377825" algn="just">
              <a:lnSpc>
                <a:spcPct val="100000"/>
              </a:lnSpc>
              <a:buFont typeface="Arial" panose="020B0604020202020204"/>
              <a:buChar char="•"/>
            </a:pPr>
            <a:r>
              <a:rPr lang="ru-RU" sz="2335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sym typeface="+mn-ea"/>
              </a:rPr>
              <a:t>Задачи: </a:t>
            </a:r>
            <a:r>
              <a:rPr lang="ru-RU" sz="2000" cap="all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рассмотреть возможные способы экономии электроэнергии в быту и способы энергосбережения при строительстве дома.</a:t>
            </a:r>
            <a:r>
              <a:rPr lang="en-US" sz="20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</a:t>
            </a:r>
            <a:endParaRPr lang="ru-RU" sz="2335" cap="all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0" lvl="1" indent="-377825" algn="just">
              <a:lnSpc>
                <a:spcPts val="4410"/>
              </a:lnSpc>
              <a:buFont typeface="Arial" panose="020B0604020202020204"/>
              <a:buChar char="•"/>
            </a:pPr>
            <a:r>
              <a:rPr lang="ru-RU" sz="2335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sym typeface="+mn-ea"/>
              </a:rPr>
              <a:t>АктуальностЬ:</a:t>
            </a:r>
            <a:r>
              <a:rPr lang="en-US" sz="213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Evolventa" panose="020B0502020202020204"/>
                <a:cs typeface="+mn-lt"/>
                <a:sym typeface="Evolventa" panose="020B0502020202020204"/>
              </a:rPr>
              <a:t>С каждым годом на бытовые нужды расходуется всё большая доля электроэнергии, газа, тепла, воды; в огромных масштабах растёт применение бытовой электрифицированной техники, идет естественный износ жилищного фонда. Сегодня потребление энергии является одним из важнейших не только экономических, но и социальных показателей, во многом предопределяющих уровень жизни людей. </a:t>
            </a:r>
            <a:endParaRPr lang="en-US" sz="213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Evolventa" panose="020B0502020202020204"/>
              <a:cs typeface="+mn-lt"/>
              <a:sym typeface="Evolventa" panose="020B0502020202020204"/>
            </a:endParaRPr>
          </a:p>
          <a:p>
            <a:pPr marL="0" lvl="1" indent="-377825" algn="ctr">
              <a:lnSpc>
                <a:spcPts val="4410"/>
              </a:lnSpc>
              <a:buFont typeface="Arial" panose="020B0604020202020204"/>
              <a:buChar char="•"/>
            </a:pPr>
            <a:endParaRPr lang="ru-RU" sz="2335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sym typeface="+mn-ea"/>
            </a:endParaRPr>
          </a:p>
          <a:p>
            <a:pPr marL="0" lvl="1" indent="-377825" algn="ctr">
              <a:lnSpc>
                <a:spcPts val="4410"/>
              </a:lnSpc>
              <a:buFont typeface="Arial" panose="020B0604020202020204"/>
              <a:buChar char="•"/>
            </a:pPr>
            <a:endParaRPr lang="ru-RU" sz="2335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sym typeface="+mn-ea"/>
            </a:endParaRPr>
          </a:p>
          <a:p>
            <a:pPr marL="0" lvl="1" indent="-377825" algn="ctr">
              <a:lnSpc>
                <a:spcPts val="4410"/>
              </a:lnSpc>
              <a:buFont typeface="Arial" panose="020B0604020202020204"/>
              <a:buChar char="•"/>
            </a:pPr>
            <a:endParaRPr lang="en-US" sz="2335">
              <a:solidFill>
                <a:srgbClr val="40404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marL="0" lvl="1" indent="-377825" algn="ctr">
              <a:lnSpc>
                <a:spcPts val="4410"/>
              </a:lnSpc>
              <a:buFont typeface="Arial" panose="020B0604020202020204"/>
              <a:buChar char="•"/>
            </a:pPr>
            <a:endParaRPr lang="en-US" sz="2335">
              <a:solidFill>
                <a:srgbClr val="40404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marL="0" lvl="1" indent="-377825" algn="ctr">
              <a:lnSpc>
                <a:spcPts val="4410"/>
              </a:lnSpc>
              <a:buFont typeface="Arial" panose="020B0604020202020204"/>
              <a:buChar char="•"/>
            </a:pPr>
            <a:endParaRPr lang="en-US" sz="2335">
              <a:solidFill>
                <a:srgbClr val="40404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marL="0" lvl="1" indent="-377825" algn="ctr">
              <a:lnSpc>
                <a:spcPts val="4410"/>
              </a:lnSpc>
              <a:buFont typeface="Arial" panose="020B0604020202020204"/>
              <a:buChar char="•"/>
            </a:pPr>
            <a:endParaRPr lang="en-US" sz="2335">
              <a:solidFill>
                <a:srgbClr val="40404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marL="755650" lvl="1" indent="-377825" algn="ctr">
              <a:lnSpc>
                <a:spcPts val="4410"/>
              </a:lnSpc>
              <a:buFont typeface="Arial" panose="020B0604020202020204"/>
              <a:buChar char="•"/>
            </a:pPr>
            <a:endParaRPr lang="en-US" altLang="en-US" sz="2335">
              <a:solidFill>
                <a:srgbClr val="40404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2833370" y="177800"/>
            <a:ext cx="6034405" cy="2124710"/>
          </a:xfrm>
          <a:custGeom>
            <a:avLst/>
            <a:gdLst/>
            <a:ahLst/>
            <a:cxnLst/>
            <a:rect l="l" t="t" r="r" b="b"/>
            <a:pathLst>
              <a:path w="5901401" h="3304784">
                <a:moveTo>
                  <a:pt x="0" y="0"/>
                </a:moveTo>
                <a:lnTo>
                  <a:pt x="5901401" y="0"/>
                </a:lnTo>
                <a:lnTo>
                  <a:pt x="5901401" y="3304785"/>
                </a:lnTo>
                <a:lnTo>
                  <a:pt x="0" y="330478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56210" y="1376680"/>
            <a:ext cx="7242387" cy="42456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ru-RU" sz="5865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sym typeface="+mn-ea"/>
              </a:rPr>
              <a:t>ЭнергосбережениЕ</a:t>
            </a:r>
            <a:r>
              <a:rPr lang="en-US" sz="4400">
                <a:solidFill>
                  <a:srgbClr val="000000"/>
                </a:solidFill>
                <a:ea typeface="Evolventa" panose="020B0502020202020204"/>
                <a:cs typeface="+mn-lt"/>
                <a:sym typeface="Evolventa" panose="020B0502020202020204"/>
              </a:rPr>
              <a:t>—</a:t>
            </a:r>
            <a:endParaRPr lang="en-US" sz="4400">
              <a:solidFill>
                <a:srgbClr val="000000"/>
              </a:solidFill>
              <a:ea typeface="Evolventa" panose="020B0502020202020204"/>
              <a:cs typeface="+mn-lt"/>
              <a:sym typeface="Evolventa" panose="020B0502020202020204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ea typeface="Evolventa" panose="020B0502020202020204"/>
                <a:cs typeface="+mn-lt"/>
                <a:sym typeface="Evolventa" panose="020B0502020202020204"/>
              </a:rPr>
              <a:t> </a:t>
            </a:r>
            <a:r>
              <a:rPr lang="en-US" sz="3200" b="1">
                <a:solidFill>
                  <a:srgbClr val="000000"/>
                </a:solidFill>
                <a:ea typeface="Evolventa" panose="020B0502020202020204"/>
                <a:cs typeface="+mn-lt"/>
                <a:sym typeface="Evolventa" panose="020B0502020202020204"/>
              </a:rPr>
              <a:t>это комплекс мероприятий, направленных на экономное расходование топливно-энергетических ресурсов.</a:t>
            </a:r>
            <a:endParaRPr lang="en-US" sz="3200" b="1">
              <a:solidFill>
                <a:srgbClr val="000000"/>
              </a:solidFill>
              <a:ea typeface="Evolventa" panose="020B0502020202020204"/>
              <a:cs typeface="+mn-lt"/>
              <a:sym typeface="Evolventa" panose="020B0502020202020204"/>
            </a:endParaRPr>
          </a:p>
        </p:txBody>
      </p:sp>
      <p:sp>
        <p:nvSpPr>
          <p:cNvPr id="8" name="Freeform 4"/>
          <p:cNvSpPr/>
          <p:nvPr/>
        </p:nvSpPr>
        <p:spPr>
          <a:xfrm>
            <a:off x="7689427" y="184573"/>
            <a:ext cx="4127923" cy="5335693"/>
          </a:xfrm>
          <a:custGeom>
            <a:avLst/>
            <a:gdLst/>
            <a:ahLst/>
            <a:cxnLst/>
            <a:rect l="l" t="t" r="r" b="b"/>
            <a:pathLst>
              <a:path w="5915252" h="4436439">
                <a:moveTo>
                  <a:pt x="0" y="0"/>
                </a:moveTo>
                <a:lnTo>
                  <a:pt x="5915252" y="0"/>
                </a:lnTo>
                <a:lnTo>
                  <a:pt x="5915252" y="4436439"/>
                </a:lnTo>
                <a:lnTo>
                  <a:pt x="0" y="443643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73950">
            <a:off x="-599746" y="821880"/>
            <a:ext cx="7070841" cy="5541771"/>
          </a:xfrm>
          <a:custGeom>
            <a:avLst/>
            <a:gdLst/>
            <a:ahLst/>
            <a:cxnLst/>
            <a:rect l="l" t="t" r="r" b="b"/>
            <a:pathLst>
              <a:path w="10606261" h="8312657">
                <a:moveTo>
                  <a:pt x="0" y="0"/>
                </a:moveTo>
                <a:lnTo>
                  <a:pt x="10606260" y="0"/>
                </a:lnTo>
                <a:lnTo>
                  <a:pt x="10606260" y="8312657"/>
                </a:lnTo>
                <a:lnTo>
                  <a:pt x="0" y="83126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65000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78105"/>
            <a:ext cx="12192000" cy="10655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1403350" lvl="1" indent="-701675" algn="l">
              <a:lnSpc>
                <a:spcPts val="7800"/>
              </a:lnSpc>
              <a:buFont typeface="Arial" panose="020B0604020202020204"/>
              <a:buChar char="•"/>
            </a:pPr>
            <a:r>
              <a:rPr lang="en-US" sz="433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Значимость энергосбережения </a:t>
            </a:r>
            <a:endParaRPr lang="en-US" sz="4335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3235" y="4822825"/>
            <a:ext cx="11140440" cy="20072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457200" algn="just">
              <a:lnSpc>
                <a:spcPct val="100000"/>
              </a:lnSpc>
              <a:spcBef>
                <a:spcPct val="0"/>
              </a:spcBef>
            </a:pPr>
            <a:r>
              <a:rPr lang="en-US" sz="2335">
                <a:solidFill>
                  <a:srgbClr val="40404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При возведении зданий в последнее время начали активно применяться такие энергосберегающие мероприятия, как использование тепла солнечной радиации, усиление теплозащиты и герметичности ограждающих конструкций, монтаж вакуумных стеклопакетов.</a:t>
            </a:r>
            <a:endParaRPr lang="en-US" sz="2335">
              <a:solidFill>
                <a:srgbClr val="40404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pic>
        <p:nvPicPr>
          <p:cNvPr id="14338" name="Picture 2" descr="C:\Users\Администратор\Desktop\Презентация\93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645" y="1066800"/>
            <a:ext cx="6404610" cy="3559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20950" y="3750945"/>
            <a:ext cx="7543800" cy="3107055"/>
          </a:xfrm>
          <a:custGeom>
            <a:avLst/>
            <a:gdLst/>
            <a:ahLst/>
            <a:cxnLst/>
            <a:rect l="l" t="t" r="r" b="b"/>
            <a:pathLst>
              <a:path w="11315962" h="5839336">
                <a:moveTo>
                  <a:pt x="0" y="0"/>
                </a:moveTo>
                <a:lnTo>
                  <a:pt x="11315962" y="0"/>
                </a:lnTo>
                <a:lnTo>
                  <a:pt x="11315962" y="5839336"/>
                </a:lnTo>
                <a:lnTo>
                  <a:pt x="0" y="5839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53" b="-275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52400"/>
            <a:ext cx="12192000" cy="12090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701675" lvl="1" indent="0" algn="ctr">
              <a:lnSpc>
                <a:spcPts val="8190"/>
              </a:lnSpc>
              <a:buFont typeface="Arial" panose="020B0604020202020204"/>
              <a:buNone/>
            </a:pPr>
            <a:r>
              <a:rPr 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Способы энергосбережения при строительстве</a:t>
            </a:r>
            <a:r>
              <a:rPr lang="en-US" sz="36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</a:t>
            </a:r>
            <a:endParaRPr lang="en-US" sz="4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25500" y="1589405"/>
            <a:ext cx="10541000" cy="20574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457200" algn="just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Первый способ снизить затраты на эксплуатацию здания - использовать энергоэффективные строительные материалы - теплые керамические блоки, утеплитель и др.</a:t>
            </a:r>
            <a:endParaRPr lang="en-US" sz="24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40585" y="3276600"/>
            <a:ext cx="8397240" cy="3332480"/>
          </a:xfrm>
          <a:custGeom>
            <a:avLst/>
            <a:gdLst/>
            <a:ahLst/>
            <a:cxnLst/>
            <a:rect l="l" t="t" r="r" b="b"/>
            <a:pathLst>
              <a:path w="9290314" h="5736769">
                <a:moveTo>
                  <a:pt x="0" y="0"/>
                </a:moveTo>
                <a:lnTo>
                  <a:pt x="9290314" y="0"/>
                </a:lnTo>
                <a:lnTo>
                  <a:pt x="9290314" y="5736769"/>
                </a:lnTo>
                <a:lnTo>
                  <a:pt x="0" y="573676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1165" y="814705"/>
            <a:ext cx="11063605" cy="21564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457200" algn="just"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Следующий способ снизить платежи - использовать энергоэффективное инженерное оборудование: тепловые насосы (водяные, грунтовые, воздушные) для отопления, рекуператоры в вентиляции, солнечные коллекторы для нагрева горячей воды</a:t>
            </a:r>
            <a:r>
              <a:rPr lang="en-US" sz="24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.</a:t>
            </a:r>
            <a:endParaRPr lang="en-US" sz="24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1470" y="330835"/>
            <a:ext cx="8848725" cy="64541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457200" algn="just">
              <a:lnSpc>
                <a:spcPct val="100000"/>
              </a:lnSpc>
            </a:pPr>
            <a:endParaRPr lang="en-US" sz="20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indent="457200" algn="just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Последний из самых простых способов снизить затраты - использовать автоматические контроллеры для системы отопления. </a:t>
            </a:r>
            <a:endParaRPr lang="en-US" sz="20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indent="457200" algn="just">
              <a:lnSpc>
                <a:spcPct val="100000"/>
              </a:lnSpc>
            </a:pPr>
            <a:endParaRPr lang="en-US" sz="20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indent="457200" algn="just">
              <a:lnSpc>
                <a:spcPct val="100000"/>
              </a:lnSpc>
            </a:pPr>
            <a:endParaRPr lang="en-US" sz="20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indent="457200" algn="just">
              <a:lnSpc>
                <a:spcPct val="100000"/>
              </a:lnSpc>
            </a:pPr>
            <a:r>
              <a:rPr lang="ru-RU" altLang="en-US" sz="20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В</a:t>
            </a:r>
            <a:r>
              <a:rPr lang="en-US" sz="20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озможности</a:t>
            </a:r>
            <a:r>
              <a:rPr lang="ru-RU" altLang="en-US" sz="20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контролеров</a:t>
            </a:r>
            <a:r>
              <a:rPr lang="en-US" sz="20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:</a:t>
            </a:r>
            <a:endParaRPr lang="en-US" sz="20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marL="668020" lvl="1" indent="-334010" algn="just">
              <a:lnSpc>
                <a:spcPct val="10000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0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погодозависимый нагрев теплоносителя (в зависимости от температуры уличного воздуха, чем ниже температура на улице, тем более нагретый теплоноситель должен поступать в радиаторы / теплые полы) - это важно при отоплении тепловыми насосами или конденсационными газовыми котлами</a:t>
            </a:r>
            <a:endParaRPr lang="en-US" sz="20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marL="668020" lvl="1" indent="-334010" algn="just">
              <a:lnSpc>
                <a:spcPct val="10000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0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программирование зон нагрева - позволит установить индивидуальную температуру для помещений без особых требований (к примеру - кладовые, гардеробы, гостевые спальни)</a:t>
            </a:r>
            <a:endParaRPr lang="en-US" sz="20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marL="668020" lvl="1" indent="-334010" algn="just">
              <a:lnSpc>
                <a:spcPct val="100000"/>
              </a:lnSpc>
              <a:spcBef>
                <a:spcPct val="0"/>
              </a:spcBef>
              <a:buFont typeface="Arial" panose="020B0604020202020204"/>
              <a:buChar char="•"/>
            </a:pPr>
            <a:r>
              <a:rPr lang="en-US" sz="20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программирование времени нагрева - это позволит автоматически снижать температуру в здании во время, когда все жильцы уехали на работу, или в отпуск.</a:t>
            </a:r>
            <a:endParaRPr lang="en-US" sz="20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sz="206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sz="206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sz="206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sz="206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sz="206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388263" y="1179407"/>
            <a:ext cx="2544657" cy="4135967"/>
          </a:xfrm>
          <a:custGeom>
            <a:avLst/>
            <a:gdLst/>
            <a:ahLst/>
            <a:cxnLst/>
            <a:rect l="l" t="t" r="r" b="b"/>
            <a:pathLst>
              <a:path w="5330214" h="4163053">
                <a:moveTo>
                  <a:pt x="0" y="0"/>
                </a:moveTo>
                <a:lnTo>
                  <a:pt x="5330214" y="0"/>
                </a:lnTo>
                <a:lnTo>
                  <a:pt x="5330214" y="4163053"/>
                </a:lnTo>
                <a:lnTo>
                  <a:pt x="0" y="416305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8631" t="-8631" r="-12108" b="-121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15063" y="551199"/>
            <a:ext cx="2942704" cy="2942704"/>
          </a:xfrm>
          <a:custGeom>
            <a:avLst/>
            <a:gdLst/>
            <a:ahLst/>
            <a:cxnLst/>
            <a:rect l="l" t="t" r="r" b="b"/>
            <a:pathLst>
              <a:path w="4414056" h="4414056">
                <a:moveTo>
                  <a:pt x="0" y="0"/>
                </a:moveTo>
                <a:lnTo>
                  <a:pt x="4414057" y="0"/>
                </a:lnTo>
                <a:lnTo>
                  <a:pt x="4414057" y="4414057"/>
                </a:lnTo>
                <a:lnTo>
                  <a:pt x="0" y="4414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472440"/>
            <a:ext cx="3787140" cy="10991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5670"/>
              </a:lnSpc>
              <a:spcBef>
                <a:spcPct val="0"/>
              </a:spcBef>
            </a:pPr>
            <a:r>
              <a:rPr lang="en-US" sz="30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Экономия тепла:</a:t>
            </a:r>
            <a:endParaRPr lang="en-US" sz="3000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200" y="1600200"/>
            <a:ext cx="8077200" cy="718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 algn="ctr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Заделка щелей в оконных рамах и дверных проёмах; 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2533650"/>
            <a:ext cx="8530590" cy="56832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755650" lvl="1" indent="-377825" algn="ctr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Установка окон с многокамерными стеклопакетами;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989580"/>
            <a:ext cx="6805551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ctr">
              <a:lnSpc>
                <a:spcPts val="441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Уплотнение притвора окон и дверей;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0" y="3651250"/>
            <a:ext cx="11989267" cy="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ctr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Установка теплоотражающего экрана (или алюминиевой фольги) на стену за радиатор отопления;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4681220"/>
            <a:ext cx="12192000" cy="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ctr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Замена чугунных радиаторов на алюминиевые (желательно с вентилями-термостатами)</a:t>
            </a:r>
            <a:r>
              <a:rPr lang="ru-RU" alt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.</a:t>
            </a:r>
            <a:endParaRPr lang="ru-RU" alt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48825" y="152400"/>
            <a:ext cx="2543175" cy="1746250"/>
          </a:xfrm>
          <a:custGeom>
            <a:avLst/>
            <a:gdLst/>
            <a:ahLst/>
            <a:cxnLst/>
            <a:rect l="l" t="t" r="r" b="b"/>
            <a:pathLst>
              <a:path w="3814991" h="3192136">
                <a:moveTo>
                  <a:pt x="0" y="0"/>
                </a:moveTo>
                <a:lnTo>
                  <a:pt x="3814991" y="0"/>
                </a:lnTo>
                <a:lnTo>
                  <a:pt x="3814991" y="3192136"/>
                </a:lnTo>
                <a:lnTo>
                  <a:pt x="0" y="319213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200" y="152400"/>
            <a:ext cx="8005379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  <a:spcBef>
                <a:spcPct val="0"/>
              </a:spcBef>
            </a:pPr>
            <a:r>
              <a:rPr lang="en-US" sz="3000" u="sng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Экономия электрической энергии:</a:t>
            </a:r>
            <a:endParaRPr lang="en-US" sz="3000" u="sng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1031937"/>
            <a:ext cx="9428043" cy="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l">
              <a:lnSpc>
                <a:spcPct val="100000"/>
              </a:lnSpc>
              <a:buFont typeface="Arial" panose="020B0604020202020204"/>
              <a:buChar char="•"/>
            </a:pPr>
            <a:r>
              <a:rPr lang="ru-RU" alt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ЗАМЕНА</a:t>
            </a: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обычны</a:t>
            </a:r>
            <a:r>
              <a:rPr lang="ru-RU" alt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х</a:t>
            </a: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лампы накаливания на светодиодные аналоги;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1926590"/>
            <a:ext cx="12102465" cy="718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 algn="l">
              <a:lnSpc>
                <a:spcPct val="100000"/>
              </a:lnSpc>
              <a:buFont typeface="Arial" panose="020B0604020202020204"/>
              <a:buChar char="•"/>
            </a:pPr>
            <a:r>
              <a:rPr lang="ru-RU" alt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ПРИМЕНЕНИЕ</a:t>
            </a: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местны</a:t>
            </a:r>
            <a:r>
              <a:rPr lang="ru-RU" alt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х</a:t>
            </a: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светильник</a:t>
            </a:r>
            <a:r>
              <a:rPr lang="ru-RU" alt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ов</a:t>
            </a: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, когда нет необходимости в общем освещении;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4800" y="3962400"/>
            <a:ext cx="8792210" cy="7277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755650" lvl="1" indent="-377825" algn="l">
              <a:lnSpc>
                <a:spcPts val="441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Выходя из комнаты гасить свет.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2400" y="3048000"/>
            <a:ext cx="12167870" cy="180975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755650" lvl="1" indent="-377825" algn="l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Кипятит</a:t>
            </a:r>
            <a:r>
              <a:rPr lang="ru-RU" alt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ь</a:t>
            </a:r>
            <a:r>
              <a:rPr lang="en-US" sz="2335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 в электрическом чайнике столько воды, сколько хотите использовать;</a:t>
            </a:r>
            <a:endParaRPr lang="en-US" sz="2335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-76200" y="4690110"/>
            <a:ext cx="12003405" cy="13589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688975" lvl="1" indent="-344805" algn="l">
              <a:lnSpc>
                <a:spcPct val="100000"/>
              </a:lnSpc>
              <a:buFont typeface="Arial" panose="020B0604020202020204"/>
              <a:buChar char="•"/>
            </a:pPr>
            <a:r>
              <a:rPr lang="en-US" sz="2400">
                <a:solidFill>
                  <a:srgbClr val="000000"/>
                </a:solidFill>
                <a:latin typeface="Evolventa" panose="020B0502020202020204"/>
                <a:ea typeface="Evolventa" panose="020B0502020202020204"/>
                <a:cs typeface="Evolventa" panose="020B0502020202020204"/>
                <a:sym typeface="Evolventa" panose="020B0502020202020204"/>
              </a:rPr>
              <a:t>Электрическая плита самый энергоемкий прибор в быту. Нужно следить, чтобы бы конфорки не были деформированы и плотно прилегали к днищу нагреваемой посуды, включать плиту нужно именно в момент готовки, а выключать чуть раньше, чем будет готова пища.</a:t>
            </a:r>
            <a:endParaRPr lang="en-US" sz="2400">
              <a:solidFill>
                <a:srgbClr val="000000"/>
              </a:solidFill>
              <a:latin typeface="Evolventa" panose="020B0502020202020204"/>
              <a:ea typeface="Evolventa" panose="020B0502020202020204"/>
              <a:cs typeface="Evolventa" panose="020B0502020202020204"/>
              <a:sym typeface="Evolventa" panose="020B05020202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5459</Words>
  <Application>WPS Presentation</Application>
  <PresentationFormat>Произвольный</PresentationFormat>
  <Paragraphs>131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Evolventa</vt:lpstr>
      <vt:lpstr>Arial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“Энергосбережение”</dc:title>
  <dc:creator>Victor</dc:creator>
  <cp:lastModifiedBy>Victor</cp:lastModifiedBy>
  <cp:revision>9</cp:revision>
  <dcterms:created xsi:type="dcterms:W3CDTF">2006-08-16T00:00:00Z</dcterms:created>
  <dcterms:modified xsi:type="dcterms:W3CDTF">2024-11-06T06:53:57Z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B426587DC93A4EA3AECD95103BD596AD_13</vt:lpwstr>
  </property>
  <property fmtid="{D5CDD505-2E9C-101B-9397-08002B2CF9AE}" pid="3" name="KSOProductBuildVer">
    <vt:lpwstr>1049-12.2.0.18607</vt:lpwstr>
  </property>
</Properties>
</file>